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9" r:id="rId4"/>
    <p:sldId id="261" r:id="rId5"/>
    <p:sldId id="264" r:id="rId6"/>
    <p:sldId id="265" r:id="rId7"/>
    <p:sldId id="278" r:id="rId8"/>
    <p:sldId id="263" r:id="rId9"/>
    <p:sldId id="277" r:id="rId10"/>
    <p:sldId id="268" r:id="rId11"/>
    <p:sldId id="270" r:id="rId12"/>
    <p:sldId id="271" r:id="rId13"/>
    <p:sldId id="273" r:id="rId14"/>
    <p:sldId id="274" r:id="rId15"/>
    <p:sldId id="275" r:id="rId16"/>
    <p:sldId id="272" r:id="rId17"/>
  </p:sldIdLst>
  <p:sldSz cx="9144000" cy="6858000" type="screen4x3"/>
  <p:notesSz cx="6858000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660066"/>
    <a:srgbClr val="CC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89EDE3B-4702-438D-8E5A-6BF8C81D5CBE}" type="datetimeFigureOut">
              <a:rPr lang="ru-RU"/>
              <a:pPr>
                <a:defRPr/>
              </a:pPr>
              <a:t>25.01.2016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7761A81-EFA8-42CA-91B6-C66910DB20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C0A427-7A5F-45AE-B419-6D9235D6201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7246A-B357-497D-9CCA-3BB024082F65}" type="datetimeFigureOut">
              <a:rPr lang="ru-RU"/>
              <a:pPr>
                <a:defRPr/>
              </a:pPr>
              <a:t>25.01.2016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EAC45-A3BA-460F-B6C0-26E530031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23002-A077-4CCF-A53A-7B35BFBC1877}" type="datetimeFigureOut">
              <a:rPr lang="ru-RU"/>
              <a:pPr>
                <a:defRPr/>
              </a:pPr>
              <a:t>25.01.2016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CDB44-1015-4621-AD1C-09DC8B214F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3F85A-AEF2-4847-88B7-1D3927BE7C2F}" type="datetimeFigureOut">
              <a:rPr lang="ru-RU"/>
              <a:pPr>
                <a:defRPr/>
              </a:pPr>
              <a:t>25.01.2016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54718-BAE7-4D03-A776-E74E843145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DC940-AA38-4243-A25A-C86F526E52B8}" type="datetimeFigureOut">
              <a:rPr lang="ru-RU"/>
              <a:pPr>
                <a:defRPr/>
              </a:pPr>
              <a:t>25.01.2016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C06E1-6F09-4F43-983A-836A3EDAA8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C6CD9-444A-4C66-BB49-55231B16CEAA}" type="datetimeFigureOut">
              <a:rPr lang="ru-RU"/>
              <a:pPr>
                <a:defRPr/>
              </a:pPr>
              <a:t>25.01.2016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D5CBD-646E-4296-B47B-1F4061DAA1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77161-5AA8-4CEC-AF24-52A1768678A2}" type="datetimeFigureOut">
              <a:rPr lang="ru-RU"/>
              <a:pPr>
                <a:defRPr/>
              </a:pPr>
              <a:t>25.01.2016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11F25-EF9E-4267-B251-F34338804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15617-BF06-42F9-B326-6B3E6AE92C87}" type="datetimeFigureOut">
              <a:rPr lang="ru-RU"/>
              <a:pPr>
                <a:defRPr/>
              </a:pPr>
              <a:t>25.01.2016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DEF94-C7A1-40D2-B8A7-37D9878A5F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89185-1C15-472B-A02C-BEEF185B5322}" type="datetimeFigureOut">
              <a:rPr lang="ru-RU"/>
              <a:pPr>
                <a:defRPr/>
              </a:pPr>
              <a:t>25.01.2016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FECAF-69E7-4C20-82E0-65C0D0981B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A3801-5281-4EBF-B085-5722F01396D4}" type="datetimeFigureOut">
              <a:rPr lang="ru-RU"/>
              <a:pPr>
                <a:defRPr/>
              </a:pPr>
              <a:t>25.01.2016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5A425-B66A-4E07-8638-938900B171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7F59D-1423-4A54-89A6-B7CE4A7BA80D}" type="datetimeFigureOut">
              <a:rPr lang="ru-RU"/>
              <a:pPr>
                <a:defRPr/>
              </a:pPr>
              <a:t>25.01.2016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CD0CA-0912-4777-A064-EE082A1254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4ACD4-D695-452C-B8D7-729DD355D620}" type="datetimeFigureOut">
              <a:rPr lang="ru-RU"/>
              <a:pPr>
                <a:defRPr/>
              </a:pPr>
              <a:t>25.01.2016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BD764-87B5-46EB-A01F-9F9BB326B8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43000" y="731838"/>
            <a:ext cx="7162800" cy="47831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619DC-41D3-48BE-B186-782D876D84D4}" type="datetimeFigureOut">
              <a:rPr lang="ru-RU"/>
              <a:pPr>
                <a:defRPr/>
              </a:pPr>
              <a:t>25.01.2016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C6F74-9A50-4DD1-9F41-016C3AF2D7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8F3D45-7CF3-47DC-BBDA-E2E5AAEF6B81}" type="datetimeFigureOut">
              <a:rPr lang="ru-RU"/>
              <a:pPr>
                <a:defRPr/>
              </a:pPr>
              <a:t>25.01.2016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DB3067-37E8-4F9D-ADFA-2CFF644389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4" r:id="rId3"/>
    <p:sldLayoutId id="2147483671" r:id="rId4"/>
    <p:sldLayoutId id="2147483670" r:id="rId5"/>
    <p:sldLayoutId id="2147483669" r:id="rId6"/>
    <p:sldLayoutId id="2147483668" r:id="rId7"/>
    <p:sldLayoutId id="2147483667" r:id="rId8"/>
    <p:sldLayoutId id="2147483675" r:id="rId9"/>
    <p:sldLayoutId id="2147483666" r:id="rId10"/>
    <p:sldLayoutId id="2147483665" r:id="rId11"/>
    <p:sldLayoutId id="2147483664" r:id="rId12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Microsoft_Office_Excel_97-20031.xls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_____Microsoft_Office_Excel_97-20032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3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3598" y="2120712"/>
            <a:ext cx="5268924" cy="147002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18288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Портфоліо</a:t>
            </a:r>
            <a:endParaRPr lang="ru-RU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547664" y="4931584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15363" name="Picture 14" descr="C:\Users\Анатолий\Desktop\88888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46038"/>
            <a:ext cx="3598862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771775" y="4292600"/>
            <a:ext cx="6011863" cy="8937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entury Schoolbook"/>
              </a:rPr>
              <a:t>Моє життєве кредо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entury Schoolbook"/>
              </a:rPr>
              <a:t>«Роби мале, але з великою любов</a:t>
            </a:r>
            <a:r>
              <a:rPr lang="en-US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entury Schoolbook"/>
              </a:rPr>
              <a:t>’</a:t>
            </a:r>
            <a:r>
              <a:rPr lang="uk-UA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entury Schoolbook"/>
              </a:rPr>
              <a:t>ю»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entury Schoolbook"/>
              </a:rPr>
              <a:t>Мати тереза</a:t>
            </a:r>
            <a:endParaRPr lang="ru-RU" sz="1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pic>
        <p:nvPicPr>
          <p:cNvPr id="15365" name="Picture 8" descr="DSC017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476250"/>
            <a:ext cx="3251200" cy="37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Подзаголовок 2"/>
          <p:cNvSpPr>
            <a:spLocks/>
          </p:cNvSpPr>
          <p:nvPr/>
        </p:nvSpPr>
        <p:spPr bwMode="auto">
          <a:xfrm>
            <a:off x="395288" y="3141663"/>
            <a:ext cx="49339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uk-UA" sz="3200" b="1" i="1">
                <a:solidFill>
                  <a:srgbClr val="FF0000"/>
                </a:solidFill>
                <a:latin typeface="Monotype Corsiva" pitchFamily="66" charset="0"/>
                <a:cs typeface="Segoe UI" pitchFamily="34" charset="0"/>
              </a:rPr>
              <a:t>Машури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uk-UA" sz="3200" b="1" i="1">
                <a:solidFill>
                  <a:srgbClr val="FF0000"/>
                </a:solidFill>
                <a:latin typeface="Monotype Corsiva" pitchFamily="66" charset="0"/>
                <a:cs typeface="Segoe UI" pitchFamily="34" charset="0"/>
              </a:rPr>
              <a:t>Тетяни Вікторівни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3" cstate="print"/>
          <a:srcRect t="50000"/>
          <a:stretch>
            <a:fillRect/>
          </a:stretch>
        </p:blipFill>
        <p:spPr bwMode="auto">
          <a:xfrm>
            <a:off x="0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3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3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4211638" y="1773238"/>
            <a:ext cx="4932362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uk-UA" sz="2000" b="1">
                <a:solidFill>
                  <a:srgbClr val="FF0000"/>
                </a:solidFill>
                <a:latin typeface="Times New Roman" pitchFamily="18" charset="0"/>
              </a:rPr>
              <a:t>Освіта</a:t>
            </a:r>
            <a:r>
              <a:rPr lang="uk-UA" sz="2000" b="1">
                <a:solidFill>
                  <a:srgbClr val="000099"/>
                </a:solidFill>
                <a:latin typeface="Times New Roman" pitchFamily="18" charset="0"/>
              </a:rPr>
              <a:t> – вища.</a:t>
            </a:r>
          </a:p>
          <a:p>
            <a:pPr>
              <a:defRPr/>
            </a:pPr>
            <a:r>
              <a:rPr lang="uk-UA" sz="2000" b="1">
                <a:solidFill>
                  <a:srgbClr val="FF0000"/>
                </a:solidFill>
                <a:latin typeface="Times New Roman" pitchFamily="18" charset="0"/>
              </a:rPr>
              <a:t>ВНЗ</a:t>
            </a:r>
            <a:r>
              <a:rPr lang="uk-UA" sz="2000" b="1">
                <a:solidFill>
                  <a:srgbClr val="000099"/>
                </a:solidFill>
                <a:latin typeface="Times New Roman" pitchFamily="18" charset="0"/>
              </a:rPr>
              <a:t> – Донецький  державний  університет.</a:t>
            </a:r>
            <a:r>
              <a:rPr lang="uk-UA" sz="2000" b="1">
                <a:latin typeface="Times New Roman" pitchFamily="18" charset="0"/>
              </a:rPr>
              <a:t> </a:t>
            </a:r>
          </a:p>
          <a:p>
            <a:pPr>
              <a:defRPr/>
            </a:pPr>
            <a:r>
              <a:rPr lang="uk-UA" sz="2000" b="1">
                <a:solidFill>
                  <a:srgbClr val="FF0000"/>
                </a:solidFill>
                <a:latin typeface="Times New Roman" pitchFamily="18" charset="0"/>
              </a:rPr>
              <a:t>Дата  закінчення</a:t>
            </a:r>
            <a:r>
              <a:rPr lang="uk-UA" sz="2000" b="1">
                <a:solidFill>
                  <a:srgbClr val="000099"/>
                </a:solidFill>
                <a:latin typeface="Times New Roman" pitchFamily="18" charset="0"/>
              </a:rPr>
              <a:t> – 1994 рік.</a:t>
            </a:r>
          </a:p>
          <a:p>
            <a:pPr>
              <a:defRPr/>
            </a:pPr>
            <a:r>
              <a:rPr lang="uk-UA" sz="2000" b="1">
                <a:solidFill>
                  <a:srgbClr val="FF0000"/>
                </a:solidFill>
                <a:latin typeface="Times New Roman" pitchFamily="18" charset="0"/>
              </a:rPr>
              <a:t>Факультет</a:t>
            </a:r>
            <a:r>
              <a:rPr lang="uk-UA" sz="2000" b="1">
                <a:solidFill>
                  <a:srgbClr val="990033"/>
                </a:solidFill>
                <a:latin typeface="Times New Roman" pitchFamily="18" charset="0"/>
              </a:rPr>
              <a:t> </a:t>
            </a:r>
            <a:r>
              <a:rPr lang="uk-UA" sz="2000" b="1">
                <a:solidFill>
                  <a:srgbClr val="000099"/>
                </a:solidFill>
                <a:latin typeface="Times New Roman" pitchFamily="18" charset="0"/>
              </a:rPr>
              <a:t>– філологічний.</a:t>
            </a:r>
          </a:p>
          <a:p>
            <a:pPr>
              <a:defRPr/>
            </a:pPr>
            <a:r>
              <a:rPr lang="uk-UA" sz="2000" b="1">
                <a:solidFill>
                  <a:srgbClr val="FF0000"/>
                </a:solidFill>
                <a:latin typeface="Times New Roman" pitchFamily="18" charset="0"/>
              </a:rPr>
              <a:t>Спеціальність </a:t>
            </a:r>
            <a:r>
              <a:rPr lang="uk-UA" sz="2000" b="1">
                <a:solidFill>
                  <a:srgbClr val="000099"/>
                </a:solidFill>
                <a:latin typeface="Times New Roman" pitchFamily="18" charset="0"/>
              </a:rPr>
              <a:t>– філолог, викладач  української  мови  і  літератури.</a:t>
            </a:r>
          </a:p>
          <a:p>
            <a:pPr>
              <a:defRPr/>
            </a:pPr>
            <a:r>
              <a:rPr lang="uk-UA" sz="2000" b="1">
                <a:solidFill>
                  <a:srgbClr val="FF0000"/>
                </a:solidFill>
                <a:latin typeface="Times New Roman" pitchFamily="18" charset="0"/>
              </a:rPr>
              <a:t>Кваліфікація</a:t>
            </a:r>
            <a:r>
              <a:rPr lang="uk-UA" sz="2000" b="1">
                <a:solidFill>
                  <a:srgbClr val="990033"/>
                </a:solidFill>
                <a:latin typeface="Times New Roman" pitchFamily="18" charset="0"/>
              </a:rPr>
              <a:t> </a:t>
            </a:r>
            <a:r>
              <a:rPr lang="uk-UA" sz="2000" b="1">
                <a:solidFill>
                  <a:srgbClr val="000099"/>
                </a:solidFill>
                <a:latin typeface="Times New Roman" pitchFamily="18" charset="0"/>
              </a:rPr>
              <a:t>– спеціаліст вищої категорії. </a:t>
            </a:r>
            <a:endParaRPr lang="en-US" sz="2000" b="1">
              <a:solidFill>
                <a:srgbClr val="000099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М</a:t>
            </a:r>
            <a:r>
              <a:rPr lang="uk-UA" sz="2000" b="1">
                <a:solidFill>
                  <a:srgbClr val="FF0000"/>
                </a:solidFill>
                <a:latin typeface="Times New Roman" pitchFamily="18" charset="0"/>
              </a:rPr>
              <a:t>і</a:t>
            </a: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сце роботи –</a:t>
            </a:r>
            <a:r>
              <a:rPr lang="ru-RU" sz="2000" b="1">
                <a:solidFill>
                  <a:srgbClr val="000099"/>
                </a:solidFill>
                <a:latin typeface="Times New Roman" pitchFamily="18" charset="0"/>
              </a:rPr>
              <a:t> Кирилівський НВК</a:t>
            </a:r>
            <a:r>
              <a:rPr lang="ru-RU" sz="20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>
              <a:defRPr/>
            </a:pPr>
            <a:r>
              <a:rPr lang="uk-UA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Загальний педагогічний стаж</a:t>
            </a:r>
            <a:r>
              <a:rPr lang="uk-UA" sz="20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27 років.</a:t>
            </a:r>
            <a:endParaRPr lang="ru-RU" sz="2000" b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r>
              <a:rPr lang="uk-UA" sz="2000" b="1">
                <a:solidFill>
                  <a:srgbClr val="FF0000"/>
                </a:solidFill>
                <a:latin typeface="Times New Roman" pitchFamily="18" charset="0"/>
              </a:rPr>
              <a:t>Стаж роботи на даній посаді</a:t>
            </a:r>
            <a:r>
              <a:rPr lang="uk-UA" sz="2000" b="1">
                <a:solidFill>
                  <a:srgbClr val="000099"/>
                </a:solidFill>
                <a:latin typeface="Times New Roman" pitchFamily="18" charset="0"/>
              </a:rPr>
              <a:t> - 16 років.</a:t>
            </a:r>
            <a:endParaRPr lang="ru-RU" sz="2000" b="1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2051050" y="0"/>
            <a:ext cx="5173663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4400">
                <a:solidFill>
                  <a:srgbClr val="FF0000"/>
                </a:solidFill>
              </a:rPr>
              <a:t>     </a:t>
            </a:r>
            <a:r>
              <a:rPr lang="uk-UA" sz="3200" b="1" i="1">
                <a:solidFill>
                  <a:srgbClr val="FF0000"/>
                </a:solidFill>
              </a:rPr>
              <a:t>Будьмо знайомі:</a:t>
            </a:r>
          </a:p>
          <a:p>
            <a:r>
              <a:rPr lang="uk-UA" sz="2800" b="1" i="1">
                <a:solidFill>
                  <a:srgbClr val="FF0000"/>
                </a:solidFill>
              </a:rPr>
              <a:t>Машура Тетяна Вікторівна</a:t>
            </a:r>
            <a:endParaRPr lang="ru-RU" sz="2800" b="1" i="1">
              <a:solidFill>
                <a:srgbClr val="FF0000"/>
              </a:solidFill>
            </a:endParaRPr>
          </a:p>
          <a:p>
            <a:r>
              <a:rPr lang="uk-UA" sz="4400">
                <a:solidFill>
                  <a:srgbClr val="FF0000"/>
                </a:solidFill>
              </a:rPr>
              <a:t> </a:t>
            </a:r>
            <a:endParaRPr lang="ru-RU" sz="440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/>
          </p:cNvSpPr>
          <p:nvPr/>
        </p:nvSpPr>
        <p:spPr bwMode="auto">
          <a:xfrm>
            <a:off x="323850" y="1700213"/>
            <a:ext cx="396557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/>
            </a:pPr>
            <a:r>
              <a:rPr lang="uk-UA" sz="24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Якщо Ви хочете, щоб педагогічна праця приносила вчителям радість, щоб повсякденне проведення уроків не перетворилося на  нудну одноманітну повинність, ведіть кожного вчителя стежинкою досліджень...</a:t>
            </a:r>
          </a:p>
          <a:p>
            <a:pPr algn="r" fontAlgn="auto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/>
            </a:pPr>
            <a:r>
              <a:rPr lang="uk-UA" sz="24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В.О. Сухомлинський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Текст 5"/>
          <p:cNvSpPr>
            <a:spLocks noGrp="1"/>
          </p:cNvSpPr>
          <p:nvPr>
            <p:ph type="body" sz="half" idx="2"/>
          </p:nvPr>
        </p:nvSpPr>
        <p:spPr>
          <a:xfrm>
            <a:off x="1116013" y="3716338"/>
            <a:ext cx="7272337" cy="2952750"/>
          </a:xfrm>
        </p:spPr>
        <p:txBody>
          <a:bodyPr/>
          <a:lstStyle/>
          <a:p>
            <a:pPr algn="ctr" eaLnBrk="1" hangingPunct="1"/>
            <a:r>
              <a:rPr lang="uk-UA" sz="2600" i="1" smtClean="0">
                <a:solidFill>
                  <a:srgbClr val="0D79CA"/>
                </a:solidFill>
              </a:rPr>
              <a:t>“Підвищення педагогічної майстерності </a:t>
            </a:r>
            <a:r>
              <a:rPr lang="uk-UA" sz="2600" i="1" smtClean="0">
                <a:solidFill>
                  <a:srgbClr val="0D79CA"/>
                </a:solidFill>
                <a:latin typeface="Arial" charset="0"/>
              </a:rPr>
              <a:t>в</a:t>
            </a:r>
            <a:r>
              <a:rPr lang="uk-UA" sz="2600" i="1" smtClean="0">
                <a:solidFill>
                  <a:srgbClr val="0D79CA"/>
                </a:solidFill>
              </a:rPr>
              <a:t>чителів як складова створення привабливого іміджу навчально-виховного комплексу”</a:t>
            </a:r>
            <a:endParaRPr lang="ru-RU" sz="2600" i="1" smtClean="0">
              <a:solidFill>
                <a:srgbClr val="0D79CA"/>
              </a:solidFill>
            </a:endParaRPr>
          </a:p>
        </p:txBody>
      </p:sp>
      <p:pic>
        <p:nvPicPr>
          <p:cNvPr id="18434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0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Заголовок 1"/>
          <p:cNvSpPr>
            <a:spLocks/>
          </p:cNvSpPr>
          <p:nvPr/>
        </p:nvSpPr>
        <p:spPr bwMode="auto">
          <a:xfrm>
            <a:off x="395288" y="260350"/>
            <a:ext cx="82296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19088" indent="-319088" algn="ctr">
              <a:buClr>
                <a:srgbClr val="C3260C"/>
              </a:buClr>
              <a:buSzPct val="128000"/>
              <a:buFont typeface="Georgia" pitchFamily="18" charset="0"/>
              <a:buNone/>
            </a:pPr>
            <a:r>
              <a:rPr lang="uk-UA" sz="2200" b="1">
                <a:latin typeface="Trebuchet MS" pitchFamily="34" charset="0"/>
              </a:rPr>
              <a:t>  </a:t>
            </a:r>
            <a:r>
              <a:rPr lang="uk-UA" sz="2400" b="1">
                <a:latin typeface="Trebuchet MS" pitchFamily="34" charset="0"/>
              </a:rPr>
              <a:t>ПРОБЛЕМА, НАД ЯКОЮ ПРАЦЮЄ </a:t>
            </a:r>
            <a:br>
              <a:rPr lang="uk-UA" sz="2400" b="1">
                <a:latin typeface="Trebuchet MS" pitchFamily="34" charset="0"/>
              </a:rPr>
            </a:br>
            <a:r>
              <a:rPr lang="uk-UA" sz="2400" b="1">
                <a:latin typeface="Trebuchet MS" pitchFamily="34" charset="0"/>
              </a:rPr>
              <a:t>ПЕДАГОГІЧНИЙ КОЛЕКТИВ НВК </a:t>
            </a:r>
            <a:br>
              <a:rPr lang="uk-UA" sz="2400" b="1">
                <a:latin typeface="Trebuchet MS" pitchFamily="34" charset="0"/>
              </a:rPr>
            </a:br>
            <a:r>
              <a:rPr lang="uk-UA" sz="2600" i="1">
                <a:solidFill>
                  <a:srgbClr val="FF0000"/>
                </a:solidFill>
                <a:latin typeface="Trebuchet MS" pitchFamily="34" charset="0"/>
              </a:rPr>
              <a:t>«Формування креативності учасників навчально-виховного процесу через впровадження інноваційних технологій»</a:t>
            </a:r>
            <a:endParaRPr lang="ru-RU" sz="26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18438" name="Подзаголовок 2"/>
          <p:cNvSpPr>
            <a:spLocks/>
          </p:cNvSpPr>
          <p:nvPr/>
        </p:nvSpPr>
        <p:spPr bwMode="auto">
          <a:xfrm>
            <a:off x="1116013" y="3068638"/>
            <a:ext cx="72723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uk-UA" sz="2400" b="1" i="1">
                <a:latin typeface="Monotype Corsiva" pitchFamily="66" charset="0"/>
                <a:cs typeface="Segoe UI" pitchFamily="34" charset="0"/>
              </a:rPr>
              <a:t>ПРОБЛЕМА, НАД ЯКОЮ ПРАЦЮЄ ЗАСТУПНИК ДИРЕКТОРА З НВР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3"/>
          <p:cNvSpPr>
            <a:spLocks noGrp="1"/>
          </p:cNvSpPr>
          <p:nvPr>
            <p:ph type="title"/>
          </p:nvPr>
        </p:nvSpPr>
        <p:spPr bwMode="auto">
          <a:xfrm>
            <a:off x="971550" y="-458788"/>
            <a:ext cx="7021513" cy="1257301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Georgia" pitchFamily="18" charset="0"/>
              <a:buNone/>
            </a:pPr>
            <a:r>
              <a:rPr lang="uk-UA" sz="2600" smtClean="0">
                <a:solidFill>
                  <a:srgbClr val="FF0000"/>
                </a:solidFill>
              </a:rPr>
              <a:t>Пріорітети та принципи діяльності</a:t>
            </a:r>
            <a:endParaRPr lang="ru-RU" sz="2600" smtClean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44491" y="801960"/>
            <a:ext cx="7848872" cy="3360449"/>
          </a:xfrm>
        </p:spPr>
        <p:txBody>
          <a:bodyPr rtlCol="0">
            <a:normAutofit/>
          </a:bodyPr>
          <a:lstStyle/>
          <a:p>
            <a:pPr algn="just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uk-UA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	</a:t>
            </a:r>
            <a:r>
              <a:rPr lang="uk-UA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Підвищення якості освітніх послуг закладу та 	забезпечення 	відповідності їх національним, 	європейським   і  міжнародним 	стандартам та 	вимогам</a:t>
            </a:r>
          </a:p>
          <a:p>
            <a:pPr algn="just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uk-UA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	Підвищення педагогічної майстерності учителів</a:t>
            </a:r>
          </a:p>
          <a:p>
            <a:pPr algn="just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uk-UA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	Запровадження в школі інноваційних підходів, форм, 	методів і засобів навчання</a:t>
            </a:r>
          </a:p>
          <a:p>
            <a:pPr algn="just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uk-UA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	Забезпечення ефективної взаємодії та співпраці всіх 	учасників навчально-виховного процесу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  <p:pic>
        <p:nvPicPr>
          <p:cNvPr id="19459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0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трелка вправо с вырезом 11"/>
          <p:cNvSpPr/>
          <p:nvPr/>
        </p:nvSpPr>
        <p:spPr>
          <a:xfrm>
            <a:off x="539750" y="836613"/>
            <a:ext cx="863600" cy="48418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с вырезом 12"/>
          <p:cNvSpPr/>
          <p:nvPr/>
        </p:nvSpPr>
        <p:spPr>
          <a:xfrm>
            <a:off x="539750" y="2636838"/>
            <a:ext cx="863600" cy="48418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с вырезом 13"/>
          <p:cNvSpPr/>
          <p:nvPr/>
        </p:nvSpPr>
        <p:spPr>
          <a:xfrm>
            <a:off x="539750" y="2060575"/>
            <a:ext cx="863600" cy="48418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>
            <a:off x="539750" y="3284538"/>
            <a:ext cx="863600" cy="48577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9466" name="Объект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3573463"/>
            <a:ext cx="6464300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3"/>
          <p:cNvSpPr>
            <a:spLocks noGrp="1"/>
          </p:cNvSpPr>
          <p:nvPr>
            <p:ph type="title"/>
          </p:nvPr>
        </p:nvSpPr>
        <p:spPr bwMode="auto">
          <a:xfrm>
            <a:off x="684213" y="476250"/>
            <a:ext cx="8135937" cy="1258888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Georgia" pitchFamily="18" charset="0"/>
              <a:buNone/>
            </a:pPr>
            <a:r>
              <a:rPr lang="uk-UA" sz="3600" i="1" smtClean="0">
                <a:solidFill>
                  <a:srgbClr val="FF0000"/>
                </a:solidFill>
              </a:rPr>
              <a:t>Основні задачі у роботі </a:t>
            </a:r>
            <a:br>
              <a:rPr lang="uk-UA" sz="3600" i="1" smtClean="0">
                <a:solidFill>
                  <a:srgbClr val="FF0000"/>
                </a:solidFill>
              </a:rPr>
            </a:br>
            <a:r>
              <a:rPr lang="uk-UA" sz="3600" i="1" smtClean="0">
                <a:solidFill>
                  <a:srgbClr val="FF0000"/>
                </a:solidFill>
              </a:rPr>
              <a:t>з педагогічними кадрами</a:t>
            </a:r>
            <a:endParaRPr lang="ru-RU" sz="3600" i="1" smtClean="0">
              <a:solidFill>
                <a:srgbClr val="FF0000"/>
              </a:solidFill>
            </a:endParaRPr>
          </a:p>
        </p:txBody>
      </p:sp>
      <p:sp>
        <p:nvSpPr>
          <p:cNvPr id="20482" name="Текст 5"/>
          <p:cNvSpPr>
            <a:spLocks noGrp="1"/>
          </p:cNvSpPr>
          <p:nvPr>
            <p:ph type="body" sz="half" idx="2"/>
          </p:nvPr>
        </p:nvSpPr>
        <p:spPr>
          <a:xfrm>
            <a:off x="827088" y="1844675"/>
            <a:ext cx="7129462" cy="3671888"/>
          </a:xfrm>
        </p:spPr>
        <p:txBody>
          <a:bodyPr/>
          <a:lstStyle/>
          <a:p>
            <a:pPr marL="285750" indent="-285750" eaLnBrk="1" hangingPunct="1">
              <a:buFontTx/>
              <a:buChar char="-"/>
            </a:pPr>
            <a:r>
              <a:rPr lang="uk-UA" sz="1800" smtClean="0">
                <a:solidFill>
                  <a:srgbClr val="CC00FF"/>
                </a:solidFill>
              </a:rPr>
              <a:t>Забезпечення оптимального рівня кваліфікації педагогічних кадрів, необхідного для успішного розвитку школи;</a:t>
            </a:r>
          </a:p>
          <a:p>
            <a:pPr marL="285750" indent="-285750" eaLnBrk="1" hangingPunct="1">
              <a:buFontTx/>
              <a:buChar char="-"/>
            </a:pPr>
            <a:r>
              <a:rPr lang="uk-UA" sz="1800" smtClean="0">
                <a:solidFill>
                  <a:srgbClr val="CC00FF"/>
                </a:solidFill>
              </a:rPr>
              <a:t>діагностика педагогічних труднощів;</a:t>
            </a:r>
          </a:p>
          <a:p>
            <a:pPr marL="285750" indent="-285750" eaLnBrk="1" hangingPunct="1">
              <a:buFontTx/>
              <a:buChar char="-"/>
            </a:pPr>
            <a:r>
              <a:rPr lang="uk-UA" sz="1800" smtClean="0">
                <a:solidFill>
                  <a:srgbClr val="CC00FF"/>
                </a:solidFill>
              </a:rPr>
              <a:t>узагальнення перспективного педагогічного досвіду;</a:t>
            </a:r>
          </a:p>
          <a:p>
            <a:pPr marL="285750" indent="-285750" eaLnBrk="1" hangingPunct="1">
              <a:buFontTx/>
              <a:buChar char="-"/>
            </a:pPr>
            <a:r>
              <a:rPr lang="uk-UA" sz="1800" smtClean="0">
                <a:solidFill>
                  <a:srgbClr val="CC00FF"/>
                </a:solidFill>
              </a:rPr>
              <a:t>атестація педагогічних працівників;</a:t>
            </a:r>
          </a:p>
          <a:p>
            <a:pPr marL="285750" indent="-285750" eaLnBrk="1" hangingPunct="1">
              <a:buFontTx/>
              <a:buChar char="-"/>
            </a:pPr>
            <a:r>
              <a:rPr lang="uk-UA" sz="1800" smtClean="0">
                <a:solidFill>
                  <a:srgbClr val="CC00FF"/>
                </a:solidFill>
              </a:rPr>
              <a:t>організація методичної роботи у школі;</a:t>
            </a:r>
          </a:p>
          <a:p>
            <a:pPr marL="285750" indent="-285750" eaLnBrk="1" hangingPunct="1">
              <a:buFontTx/>
              <a:buChar char="-"/>
            </a:pPr>
            <a:r>
              <a:rPr lang="uk-UA" sz="1800" smtClean="0">
                <a:solidFill>
                  <a:srgbClr val="CC00FF"/>
                </a:solidFill>
              </a:rPr>
              <a:t>участь у конкурсі «Учитель року»;</a:t>
            </a:r>
          </a:p>
          <a:p>
            <a:pPr marL="285750" indent="-285750" eaLnBrk="1" hangingPunct="1">
              <a:buFontTx/>
              <a:buChar char="-"/>
            </a:pPr>
            <a:r>
              <a:rPr lang="uk-UA" sz="1800" smtClean="0">
                <a:solidFill>
                  <a:srgbClr val="CC00FF"/>
                </a:solidFill>
              </a:rPr>
              <a:t>організація роботи методичних об</a:t>
            </a:r>
            <a:r>
              <a:rPr lang="en-US" sz="1800" smtClean="0">
                <a:solidFill>
                  <a:srgbClr val="CC00FF"/>
                </a:solidFill>
              </a:rPr>
              <a:t>’</a:t>
            </a:r>
            <a:r>
              <a:rPr lang="uk-UA" sz="1800" smtClean="0">
                <a:solidFill>
                  <a:srgbClr val="CC00FF"/>
                </a:solidFill>
              </a:rPr>
              <a:t>єднань;</a:t>
            </a:r>
          </a:p>
          <a:p>
            <a:pPr marL="285750" indent="-285750" eaLnBrk="1" hangingPunct="1">
              <a:buFontTx/>
              <a:buChar char="-"/>
            </a:pPr>
            <a:r>
              <a:rPr lang="uk-UA" sz="1800" smtClean="0">
                <a:solidFill>
                  <a:srgbClr val="CC00FF"/>
                </a:solidFill>
              </a:rPr>
              <a:t>організація роботи «Школи молодого вчителя»;</a:t>
            </a:r>
          </a:p>
          <a:p>
            <a:pPr marL="285750" indent="-285750" eaLnBrk="1" hangingPunct="1">
              <a:buFontTx/>
              <a:buChar char="-"/>
            </a:pPr>
            <a:r>
              <a:rPr lang="uk-UA" sz="1800" smtClean="0">
                <a:solidFill>
                  <a:srgbClr val="CC00FF"/>
                </a:solidFill>
              </a:rPr>
              <a:t>заохочення у роботі педагогів.</a:t>
            </a:r>
          </a:p>
          <a:p>
            <a:pPr marL="285750" indent="-285750" eaLnBrk="1" hangingPunct="1">
              <a:buFontTx/>
              <a:buChar char="-"/>
            </a:pPr>
            <a:endParaRPr lang="ru-RU" sz="1800" smtClean="0"/>
          </a:p>
        </p:txBody>
      </p:sp>
      <p:pic>
        <p:nvPicPr>
          <p:cNvPr id="20483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0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3"/>
          <p:cNvSpPr>
            <a:spLocks noGrp="1"/>
          </p:cNvSpPr>
          <p:nvPr>
            <p:ph type="title"/>
          </p:nvPr>
        </p:nvSpPr>
        <p:spPr bwMode="auto">
          <a:xfrm>
            <a:off x="900113" y="-630238"/>
            <a:ext cx="7596187" cy="1258888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Georgia" pitchFamily="18" charset="0"/>
              <a:buNone/>
            </a:pPr>
            <a:r>
              <a:rPr lang="uk-UA" i="1" smtClean="0">
                <a:solidFill>
                  <a:srgbClr val="FF0000"/>
                </a:solidFill>
              </a:rPr>
              <a:t>Методична діяльність</a:t>
            </a:r>
            <a:endParaRPr lang="ru-RU" i="1" smtClean="0">
              <a:solidFill>
                <a:srgbClr val="FF0000"/>
              </a:solidFill>
            </a:endParaRPr>
          </a:p>
        </p:txBody>
      </p:sp>
      <p:sp>
        <p:nvSpPr>
          <p:cNvPr id="21506" name="Текст 2"/>
          <p:cNvSpPr>
            <a:spLocks noGrp="1"/>
          </p:cNvSpPr>
          <p:nvPr>
            <p:ph type="body" sz="half" idx="2"/>
          </p:nvPr>
        </p:nvSpPr>
        <p:spPr>
          <a:xfrm>
            <a:off x="4284663" y="476250"/>
            <a:ext cx="4859337" cy="213995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uk-UA" sz="2400" i="1" smtClean="0">
                <a:solidFill>
                  <a:srgbClr val="5968B0"/>
                </a:solidFill>
              </a:rPr>
              <a:t>Єдиний шлях, що веде до майстерності, – це </a:t>
            </a:r>
            <a:r>
              <a:rPr lang="uk-UA" sz="2400" i="1" u="sng" smtClean="0">
                <a:solidFill>
                  <a:srgbClr val="5968B0"/>
                </a:solidFill>
              </a:rPr>
              <a:t>діяльність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uk-UA" sz="2400" i="1" smtClean="0">
                <a:solidFill>
                  <a:srgbClr val="5968B0"/>
                </a:solidFill>
              </a:rPr>
              <a:t>		                    Б.Шоу</a:t>
            </a:r>
            <a:endParaRPr lang="ru-RU" sz="2400" i="1" smtClean="0">
              <a:solidFill>
                <a:srgbClr val="5968B0"/>
              </a:solidFill>
            </a:endParaRPr>
          </a:p>
        </p:txBody>
      </p:sp>
      <p:pic>
        <p:nvPicPr>
          <p:cNvPr id="21507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0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 5"/>
          <p:cNvSpPr>
            <a:spLocks/>
          </p:cNvSpPr>
          <p:nvPr/>
        </p:nvSpPr>
        <p:spPr bwMode="auto">
          <a:xfrm>
            <a:off x="179388" y="1557338"/>
            <a:ext cx="6084887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r>
              <a:rPr lang="uk-UA" sz="2400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       Форми методичної роботи </a:t>
            </a:r>
            <a:r>
              <a:rPr lang="uk-UA" sz="2400" b="1" i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НВК</a:t>
            </a:r>
          </a:p>
          <a:p>
            <a: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r>
              <a:rPr lang="uk-UA" sz="2400" b="1" i="1">
                <a:solidFill>
                  <a:srgbClr val="821A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колективні		     індивідуальні</a:t>
            </a:r>
          </a:p>
          <a:p>
            <a: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Tx/>
              <a:buChar char="-"/>
            </a:pP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методичні об</a:t>
            </a:r>
            <a:r>
              <a:rPr lang="en-US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’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єднання	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- самоосвіта</a:t>
            </a:r>
          </a:p>
          <a:p>
            <a: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Tx/>
              <a:buChar char="-"/>
            </a:pP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школа молодого вчителя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- консультації</a:t>
            </a:r>
            <a:endParaRPr lang="en-US" b="1" i="1">
              <a:solidFill>
                <a:srgbClr val="903E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  <a:p>
            <a: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Tx/>
              <a:buChar char="-"/>
            </a:pP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творчі групи		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- наставництво</a:t>
            </a:r>
          </a:p>
          <a:p>
            <a: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Tx/>
              <a:buChar char="-"/>
            </a:pP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проблемні семінари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- відвідування уроків </a:t>
            </a:r>
          </a:p>
          <a:p>
            <a: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Tx/>
              <a:buChar char="-"/>
            </a:pP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педагогічні читання	         та позакласних 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заходів</a:t>
            </a:r>
          </a:p>
          <a:p>
            <a: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Tx/>
              <a:buChar char="-"/>
            </a:pP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творчі звіти, презентації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- атестаці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я</a:t>
            </a:r>
          </a:p>
          <a:p>
            <a: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</a:pP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- курси підвищення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кваліфікації</a:t>
            </a:r>
          </a:p>
          <a:p>
            <a: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			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</a:t>
            </a:r>
            <a:r>
              <a:rPr lang="uk-UA" b="1" i="1">
                <a:solidFill>
                  <a:srgbClr val="9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- творча робота</a:t>
            </a:r>
          </a:p>
          <a:p>
            <a: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endParaRPr lang="uk-UA" b="1" i="1">
              <a:solidFill>
                <a:srgbClr val="903E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</p:txBody>
      </p:sp>
      <p:pic>
        <p:nvPicPr>
          <p:cNvPr id="21512" name="Picture 8" descr="DSC030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2565400"/>
            <a:ext cx="2921000" cy="2303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4"/>
          <p:cNvSpPr>
            <a:spLocks noChangeArrowheads="1"/>
          </p:cNvSpPr>
          <p:nvPr/>
        </p:nvSpPr>
        <p:spPr bwMode="auto">
          <a:xfrm>
            <a:off x="468313" y="1341438"/>
            <a:ext cx="8424862" cy="45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/>
              <a:t>1. Вивчення, вдосконалення та впровадження кращого педагогічного досвіду, нових технологій, інтерактивних методів і прийомів:</a:t>
            </a:r>
          </a:p>
          <a:p>
            <a:r>
              <a:rPr lang="ru-RU" sz="1600" b="1"/>
              <a:t>- кожному з членів МО, який має власні педагогічні надбання чи високий рівень </a:t>
            </a:r>
          </a:p>
          <a:p>
            <a:r>
              <a:rPr lang="ru-RU" sz="1600" b="1"/>
              <a:t>володіння певним питанням навчально-виховної роботи,  виступити на засіданні МО з інформацією про свій досвід. Ознайомлювати колег з таким досвідом у ході проведення відкритих уроків, виховних заходів, взаємовідвідування уроків;</a:t>
            </a:r>
          </a:p>
          <a:p>
            <a:r>
              <a:rPr lang="ru-RU" sz="1600" b="1"/>
              <a:t>- на засіданні МО постійно знайомити членів з новинками фахової літератури, </a:t>
            </a:r>
          </a:p>
          <a:p>
            <a:r>
              <a:rPr lang="ru-RU" sz="1600" b="1"/>
              <a:t>педагогічної преси;</a:t>
            </a:r>
          </a:p>
          <a:p>
            <a:r>
              <a:rPr lang="ru-RU" sz="1600" b="1"/>
              <a:t>- провести методичні фестивалі;</a:t>
            </a:r>
          </a:p>
          <a:p>
            <a:r>
              <a:rPr lang="ru-RU" sz="1600" b="1"/>
              <a:t>- підтримувати творчі зв’язки, провести «методичні мости» з МО інших шкіл ;</a:t>
            </a:r>
          </a:p>
          <a:p>
            <a:r>
              <a:rPr lang="ru-RU" sz="1600" b="1"/>
              <a:t>2. Провести творчий звіт учителя, який атестується на вищу категорію.</a:t>
            </a:r>
          </a:p>
          <a:p>
            <a:r>
              <a:rPr lang="ru-RU" sz="1600" b="1"/>
              <a:t>3. Брати активну участь в роботі районних, окружних та шкільних методоб’єднань, семінарів-практикумів, методичної ради школи.</a:t>
            </a:r>
          </a:p>
          <a:p>
            <a:r>
              <a:rPr lang="ru-RU" sz="1600" b="1"/>
              <a:t>4. Брати участь в проведенні педагогічних рад, конференцій, педагогічних </a:t>
            </a:r>
          </a:p>
          <a:p>
            <a:r>
              <a:rPr lang="ru-RU" sz="1600" b="1"/>
              <a:t>читаннях, аукціонів педагогічних ідей.</a:t>
            </a:r>
          </a:p>
          <a:p>
            <a:r>
              <a:rPr lang="ru-RU" sz="1600" b="1"/>
              <a:t>5. Кожному вчителю працювати над виробленням особистого творчого почерку, </a:t>
            </a:r>
          </a:p>
          <a:p>
            <a:r>
              <a:rPr lang="ru-RU" sz="1600" b="1"/>
              <a:t>створювати свою систему роботи</a:t>
            </a:r>
            <a:r>
              <a:rPr lang="ru-RU" b="1"/>
              <a:t>.</a:t>
            </a:r>
          </a:p>
        </p:txBody>
      </p:sp>
      <p:sp>
        <p:nvSpPr>
          <p:cNvPr id="24578" name="Заголовок 3"/>
          <p:cNvSpPr>
            <a:spLocks/>
          </p:cNvSpPr>
          <p:nvPr/>
        </p:nvSpPr>
        <p:spPr bwMode="auto">
          <a:xfrm>
            <a:off x="827088" y="0"/>
            <a:ext cx="7596187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319088" indent="-319088" algn="ctr" eaLnBrk="0" hangingPunct="0">
              <a:buClr>
                <a:srgbClr val="C3260C"/>
              </a:buClr>
              <a:buSzPct val="128000"/>
              <a:buFont typeface="Georgia" pitchFamily="18" charset="0"/>
              <a:buNone/>
            </a:pPr>
            <a:r>
              <a:rPr lang="ru-RU" sz="2600">
                <a:solidFill>
                  <a:srgbClr val="FF0000"/>
                </a:solidFill>
              </a:rPr>
              <a:t>Заходи з підвищення фахової </a:t>
            </a:r>
            <a:br>
              <a:rPr lang="ru-RU" sz="2600">
                <a:solidFill>
                  <a:srgbClr val="FF0000"/>
                </a:solidFill>
              </a:rPr>
            </a:br>
            <a:r>
              <a:rPr lang="ru-RU" sz="2600">
                <a:solidFill>
                  <a:srgbClr val="FF0000"/>
                </a:solidFill>
              </a:rPr>
              <a:t>майстерності педагогів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42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3" cstate="print"/>
          <a:srcRect t="50000"/>
          <a:stretch>
            <a:fillRect/>
          </a:stretch>
        </p:blipFill>
        <p:spPr bwMode="auto">
          <a:xfrm>
            <a:off x="0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3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3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4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3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541" name="Объект 3"/>
          <p:cNvGraphicFramePr>
            <a:graphicFrameLocks/>
          </p:cNvGraphicFramePr>
          <p:nvPr/>
        </p:nvGraphicFramePr>
        <p:xfrm>
          <a:off x="684213" y="2133600"/>
          <a:ext cx="7734300" cy="3387725"/>
        </p:xfrm>
        <a:graphic>
          <a:graphicData uri="http://schemas.openxmlformats.org/presentationml/2006/ole">
            <p:oleObj spid="_x0000_s22541" name="Диаграмма" r:id="rId4" imgW="7724851" imgH="2362200" progId="Excel.Sheet.8">
              <p:embed/>
            </p:oleObj>
          </a:graphicData>
        </a:graphic>
      </p:graphicFrame>
      <p:sp>
        <p:nvSpPr>
          <p:cNvPr id="22545" name="Заголовок 1"/>
          <p:cNvSpPr>
            <a:spLocks/>
          </p:cNvSpPr>
          <p:nvPr/>
        </p:nvSpPr>
        <p:spPr bwMode="auto">
          <a:xfrm>
            <a:off x="457200" y="274638"/>
            <a:ext cx="8229600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19088" indent="-319088" algn="ctr">
              <a:buClr>
                <a:srgbClr val="C3260C"/>
              </a:buClr>
              <a:buSzPct val="128000"/>
              <a:buFont typeface="Georgia" pitchFamily="18" charset="0"/>
              <a:buNone/>
            </a:pPr>
            <a:r>
              <a:rPr lang="uk-UA" sz="2600" b="1">
                <a:solidFill>
                  <a:srgbClr val="FF0000"/>
                </a:solidFill>
                <a:latin typeface="Trebuchet MS" pitchFamily="34" charset="0"/>
              </a:rPr>
              <a:t>РОЗВИТОК КАДРОВОГО ПОТЕНЦІАЛУ, ПІДВИЩЕННЯ ЕФЕКТИВНОСТІ РОБОТИ ПЕДАГОГІВ, РОЗВИТКУ ЇХ КОМПЕТЕНТНОСТЕЙ</a:t>
            </a:r>
            <a:endParaRPr lang="ru-RU" sz="2600" b="1">
              <a:solidFill>
                <a:srgbClr val="FF000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Заголовок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989138"/>
            <a:ext cx="78486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Заголовок 1"/>
          <p:cNvSpPr>
            <a:spLocks/>
          </p:cNvSpPr>
          <p:nvPr/>
        </p:nvSpPr>
        <p:spPr bwMode="auto">
          <a:xfrm>
            <a:off x="468313" y="0"/>
            <a:ext cx="822960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19088" indent="-319088" algn="ctr">
              <a:buClr>
                <a:srgbClr val="C3260C"/>
              </a:buClr>
              <a:buSzPct val="128000"/>
              <a:buFont typeface="Georgia" pitchFamily="18" charset="0"/>
              <a:buNone/>
            </a:pPr>
            <a:r>
              <a:rPr lang="uk-UA" sz="2600" b="1">
                <a:solidFill>
                  <a:srgbClr val="FF0000"/>
                </a:solidFill>
                <a:latin typeface="Trebuchet MS" pitchFamily="34" charset="0"/>
              </a:rPr>
              <a:t>КОЛЕКТИВНІ ФОРМИ РОБОТИ УЧИТЕЛІВ РАЙОНУ НА БАЗІ КИРИЛІВСЬКОГО НВК</a:t>
            </a:r>
            <a:endParaRPr lang="ru-RU" sz="26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5603" name="Объект 2"/>
          <p:cNvSpPr>
            <a:spLocks/>
          </p:cNvSpPr>
          <p:nvPr/>
        </p:nvSpPr>
        <p:spPr bwMode="auto">
          <a:xfrm>
            <a:off x="395288" y="1268413"/>
            <a:ext cx="822960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182563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ct val="130000"/>
              <a:buFont typeface="Georgia" pitchFamily="18" charset="0"/>
              <a:buNone/>
              <a:defRPr/>
            </a:pPr>
            <a:r>
              <a:rPr lang="uk-UA" sz="1900" dirty="0">
                <a:solidFill>
                  <a:srgbClr val="404040"/>
                </a:solidFill>
                <a:latin typeface="Trebuchet MS" pitchFamily="34" charset="0"/>
              </a:rPr>
              <a:t>2012 рік – ПДС вчителів англійської мови</a:t>
            </a:r>
          </a:p>
          <a:p>
            <a:pPr marL="228600" indent="-182563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ct val="130000"/>
              <a:buFont typeface="Georgia" pitchFamily="18" charset="0"/>
              <a:buNone/>
              <a:defRPr/>
            </a:pPr>
            <a:r>
              <a:rPr lang="uk-UA" sz="1900" dirty="0">
                <a:solidFill>
                  <a:srgbClr val="404040"/>
                </a:solidFill>
                <a:latin typeface="Trebuchet MS" pitchFamily="34" charset="0"/>
              </a:rPr>
              <a:t>2015 рік – ПДС вчителів математики</a:t>
            </a:r>
          </a:p>
          <a:p>
            <a:pPr indent="-182563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ct val="130000"/>
              <a:buFont typeface="Georgia" pitchFamily="18" charset="0"/>
              <a:buNone/>
              <a:defRPr/>
            </a:pPr>
            <a:r>
              <a:rPr lang="uk-UA" sz="1900" dirty="0">
                <a:solidFill>
                  <a:srgbClr val="404040"/>
                </a:solidFill>
                <a:latin typeface="Trebuchet MS" pitchFamily="34" charset="0"/>
              </a:rPr>
              <a:t>2015 рік – нарада директорів округу № 4</a:t>
            </a:r>
          </a:p>
          <a:p>
            <a:pPr indent="-182563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ct val="130000"/>
              <a:buFont typeface="Georgia" pitchFamily="18" charset="0"/>
              <a:buNone/>
              <a:defRPr/>
            </a:pPr>
            <a:r>
              <a:rPr lang="uk-UA" sz="1900" dirty="0">
                <a:solidFill>
                  <a:srgbClr val="404040"/>
                </a:solidFill>
                <a:latin typeface="Trebuchet MS" pitchFamily="34" charset="0"/>
              </a:rPr>
              <a:t>2015 рік – зональне методичне об'єднання класних керівників </a:t>
            </a:r>
            <a:endParaRPr lang="uk-UA" sz="1900" dirty="0">
              <a:solidFill>
                <a:srgbClr val="404040"/>
              </a:solidFill>
            </a:endParaRPr>
          </a:p>
        </p:txBody>
      </p:sp>
      <p:pic>
        <p:nvPicPr>
          <p:cNvPr id="25604" name="Picture 6" descr="Изображение 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213100"/>
            <a:ext cx="2736850" cy="207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6" descr="DSC031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325" y="3068638"/>
            <a:ext cx="2776538" cy="2081212"/>
          </a:xfrm>
          <a:prstGeom prst="rect">
            <a:avLst/>
          </a:prstGeom>
          <a:noFill/>
        </p:spPr>
      </p:pic>
      <p:pic>
        <p:nvPicPr>
          <p:cNvPr id="25607" name="Picture 7" descr="IMG_226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675" y="4462463"/>
            <a:ext cx="3194050" cy="23955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0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Заголовок 1"/>
          <p:cNvSpPr>
            <a:spLocks/>
          </p:cNvSpPr>
          <p:nvPr/>
        </p:nvSpPr>
        <p:spPr bwMode="auto">
          <a:xfrm>
            <a:off x="755650" y="188913"/>
            <a:ext cx="75215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19088" indent="-319088" algn="ctr">
              <a:buClr>
                <a:srgbClr val="C3260C"/>
              </a:buClr>
              <a:buSzPct val="128000"/>
              <a:buFont typeface="Georgia" pitchFamily="18" charset="0"/>
              <a:buNone/>
            </a:pPr>
            <a:r>
              <a:rPr lang="uk-UA" sz="2000" b="1">
                <a:solidFill>
                  <a:srgbClr val="FF0000"/>
                </a:solidFill>
                <a:latin typeface="Trebuchet MS" pitchFamily="34" charset="0"/>
              </a:rPr>
              <a:t>АНАЛІЗ СТИМУЛЮВАННЯ ПРОФЕСІЙНОЇ МАЙСТЕРНОСТІ ПЕДАГОГІВ</a:t>
            </a:r>
            <a:endParaRPr lang="ru-RU" sz="20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6629" name="Объект 2"/>
          <p:cNvSpPr>
            <a:spLocks/>
          </p:cNvSpPr>
          <p:nvPr/>
        </p:nvSpPr>
        <p:spPr bwMode="auto">
          <a:xfrm>
            <a:off x="468313" y="1125538"/>
            <a:ext cx="82423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182563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Wingdings" pitchFamily="2" charset="2"/>
              <a:buChar char="Ø"/>
            </a:pPr>
            <a:r>
              <a:rPr lang="uk-UA" sz="2300">
                <a:solidFill>
                  <a:srgbClr val="404040"/>
                </a:solidFill>
                <a:latin typeface="Trebuchet MS" pitchFamily="34" charset="0"/>
              </a:rPr>
              <a:t>Хорушко Р.В. – керівник районної творчої групи учителів англійської мови, які працюють у початковій школі (2012 р.)</a:t>
            </a:r>
          </a:p>
          <a:p>
            <a:pPr marL="228600" indent="-182563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Wingdings" pitchFamily="2" charset="2"/>
              <a:buChar char="Ø"/>
            </a:pPr>
            <a:r>
              <a:rPr lang="uk-UA" sz="2300">
                <a:solidFill>
                  <a:srgbClr val="404040"/>
                </a:solidFill>
                <a:latin typeface="Trebuchet MS" pitchFamily="34" charset="0"/>
              </a:rPr>
              <a:t>Мельник Н.Г. – учасник районного етапу конкурсу “Учитель року” в номінації  “Початкові класи” (2012 р.)</a:t>
            </a:r>
          </a:p>
          <a:p>
            <a:pPr marL="228600" indent="-182563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Wingdings" pitchFamily="2" charset="2"/>
              <a:buChar char="Ø"/>
            </a:pPr>
            <a:r>
              <a:rPr lang="uk-UA" sz="2300">
                <a:solidFill>
                  <a:srgbClr val="404040"/>
                </a:solidFill>
                <a:latin typeface="Trebuchet MS" pitchFamily="34" charset="0"/>
              </a:rPr>
              <a:t>Старченко О.В. – учасник районного етапу конкурсу “Кращий працівник року” в номінації “Кращий музичний керівник дошкільного навчального закладу” (2014 р.)</a:t>
            </a:r>
          </a:p>
          <a:p>
            <a:pPr marL="228600" indent="-182563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Wingdings" pitchFamily="2" charset="2"/>
              <a:buChar char="Ø"/>
            </a:pPr>
            <a:r>
              <a:rPr lang="uk-UA" sz="2300">
                <a:solidFill>
                  <a:srgbClr val="404040"/>
                </a:solidFill>
                <a:latin typeface="Trebuchet MS" pitchFamily="34" charset="0"/>
              </a:rPr>
              <a:t>Хорушко Р.В., Демченко О.П., Харланова В.К., Сливна Л.А. – учасники районного етапу конкурсу “Кращий працівник року” в номінації “Кращий класний керівник” (2012 р., 2013р., 2014р.,2015 р.)</a:t>
            </a:r>
          </a:p>
          <a:p>
            <a:pPr marL="228600" indent="-182563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Wingdings" pitchFamily="2" charset="2"/>
              <a:buChar char="Ø"/>
            </a:pPr>
            <a:r>
              <a:rPr lang="uk-UA" sz="2300">
                <a:solidFill>
                  <a:srgbClr val="404040"/>
                </a:solidFill>
                <a:latin typeface="Trebuchet MS" pitchFamily="34" charset="0"/>
              </a:rPr>
              <a:t>Харланова В.К. – учасник районного етапу конкурсу “Створення методичного кейсу викладання інформатики у 5 класі” (2014 р.)</a:t>
            </a:r>
          </a:p>
          <a:p>
            <a:pPr marL="228600" indent="-182563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Wingdings" pitchFamily="2" charset="2"/>
              <a:buChar char="Ø"/>
            </a:pPr>
            <a:endParaRPr lang="uk-UA" sz="2300">
              <a:solidFill>
                <a:srgbClr val="40404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51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3" cstate="print"/>
          <a:srcRect t="50000"/>
          <a:stretch>
            <a:fillRect/>
          </a:stretch>
        </p:blipFill>
        <p:spPr bwMode="auto">
          <a:xfrm>
            <a:off x="0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52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3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53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3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54" name="Заголовок 1"/>
          <p:cNvSpPr>
            <a:spLocks/>
          </p:cNvSpPr>
          <p:nvPr/>
        </p:nvSpPr>
        <p:spPr bwMode="auto">
          <a:xfrm>
            <a:off x="822325" y="365125"/>
            <a:ext cx="75215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19088" indent="-319088" algn="ctr">
              <a:buClr>
                <a:srgbClr val="C3260C"/>
              </a:buClr>
              <a:buSzPct val="128000"/>
              <a:buFont typeface="Georgia" pitchFamily="18" charset="0"/>
              <a:buNone/>
            </a:pPr>
            <a:r>
              <a:rPr lang="uk-UA" sz="2600" b="1">
                <a:solidFill>
                  <a:srgbClr val="FF0000"/>
                </a:solidFill>
                <a:latin typeface="Trebuchet MS" pitchFamily="34" charset="0"/>
              </a:rPr>
              <a:t>КОНТИНГЕНТ УЧНІВ У 2015 – 2016 н.р.</a:t>
            </a:r>
            <a:endParaRPr lang="ru-RU" sz="2600" b="1">
              <a:solidFill>
                <a:srgbClr val="FF0000"/>
              </a:solidFill>
              <a:latin typeface="Trebuchet MS" pitchFamily="34" charset="0"/>
            </a:endParaRPr>
          </a:p>
        </p:txBody>
      </p:sp>
      <p:graphicFrame>
        <p:nvGraphicFramePr>
          <p:cNvPr id="29750" name="Объект 3"/>
          <p:cNvGraphicFramePr>
            <a:graphicFrameLocks/>
          </p:cNvGraphicFramePr>
          <p:nvPr/>
        </p:nvGraphicFramePr>
        <p:xfrm>
          <a:off x="771525" y="1044575"/>
          <a:ext cx="7731125" cy="4832350"/>
        </p:xfrm>
        <a:graphic>
          <a:graphicData uri="http://schemas.openxmlformats.org/presentationml/2006/ole">
            <p:oleObj spid="_x0000_s29750" name="Диаграмма" r:id="rId4" imgW="7724851" imgH="37338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0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3" cstate="print"/>
          <a:srcRect t="50000"/>
          <a:stretch>
            <a:fillRect/>
          </a:stretch>
        </p:blipFill>
        <p:spPr bwMode="auto">
          <a:xfrm>
            <a:off x="0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3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2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3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3" name="Заголовок 1"/>
          <p:cNvSpPr>
            <a:spLocks/>
          </p:cNvSpPr>
          <p:nvPr/>
        </p:nvSpPr>
        <p:spPr bwMode="auto">
          <a:xfrm>
            <a:off x="468313" y="0"/>
            <a:ext cx="8675687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indent="-319088">
              <a:buClr>
                <a:srgbClr val="C3260C"/>
              </a:buClr>
              <a:buSzPct val="128000"/>
              <a:buFont typeface="Georgia" pitchFamily="18" charset="0"/>
              <a:buNone/>
            </a:pPr>
            <a:r>
              <a:rPr lang="uk-UA" sz="2400" b="1">
                <a:solidFill>
                  <a:srgbClr val="FF0000"/>
                </a:solidFill>
                <a:latin typeface="Trebuchet MS" pitchFamily="34" charset="0"/>
              </a:rPr>
              <a:t>РЕЗУЛЬТАТИВНІСТЬ ЗНАНЬ УЧНІВ КИРИЛІВСЬКОГО НВК</a:t>
            </a:r>
            <a:r>
              <a:rPr lang="uk-UA" sz="4800" b="1">
                <a:latin typeface="Trebuchet MS" pitchFamily="34" charset="0"/>
              </a:rPr>
              <a:t> </a:t>
            </a:r>
            <a:endParaRPr lang="ru-RU" sz="4800" b="1">
              <a:latin typeface="Trebuchet MS" pitchFamily="34" charset="0"/>
            </a:endParaRPr>
          </a:p>
        </p:txBody>
      </p:sp>
      <p:graphicFrame>
        <p:nvGraphicFramePr>
          <p:cNvPr id="30729" name="Object 9"/>
          <p:cNvGraphicFramePr>
            <a:graphicFrameLocks noChangeAspect="1"/>
          </p:cNvGraphicFramePr>
          <p:nvPr/>
        </p:nvGraphicFramePr>
        <p:xfrm>
          <a:off x="1258888" y="1412875"/>
          <a:ext cx="7075487" cy="3257550"/>
        </p:xfrm>
        <a:graphic>
          <a:graphicData uri="http://schemas.openxmlformats.org/presentationml/2006/ole">
            <p:oleObj spid="_x0000_s30729" name="Диаграмма" r:id="rId4" imgW="6096000" imgH="4067251" progId="MSGraph.Chart.8">
              <p:embed followColorScheme="full"/>
            </p:oleObj>
          </a:graphicData>
        </a:graphic>
      </p:graphicFrame>
      <p:sp>
        <p:nvSpPr>
          <p:cNvPr id="30734" name="Заголовок 1"/>
          <p:cNvSpPr>
            <a:spLocks/>
          </p:cNvSpPr>
          <p:nvPr/>
        </p:nvSpPr>
        <p:spPr bwMode="auto">
          <a:xfrm>
            <a:off x="2627313" y="4508500"/>
            <a:ext cx="456406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19088" indent="-319088" algn="r">
              <a:buClr>
                <a:srgbClr val="C3260C"/>
              </a:buClr>
              <a:buSzPct val="128000"/>
              <a:buFont typeface="Georgia" pitchFamily="18" charset="0"/>
              <a:buNone/>
            </a:pPr>
            <a:r>
              <a:rPr lang="uk-UA" sz="2000" b="1">
                <a:solidFill>
                  <a:srgbClr val="FF0000"/>
                </a:solidFill>
                <a:latin typeface="Trebuchet MS" pitchFamily="34" charset="0"/>
              </a:rPr>
              <a:t>НАГОРОДЖЕННЯ ВИПУСКНИКІВ</a:t>
            </a:r>
            <a:endParaRPr lang="ru-RU" sz="20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30735" name="Объект 2"/>
          <p:cNvSpPr>
            <a:spLocks/>
          </p:cNvSpPr>
          <p:nvPr/>
        </p:nvSpPr>
        <p:spPr bwMode="auto">
          <a:xfrm>
            <a:off x="900113" y="4437063"/>
            <a:ext cx="7521575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182563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</a:pPr>
            <a:endParaRPr lang="uk-UA" sz="4000">
              <a:solidFill>
                <a:srgbClr val="404040"/>
              </a:solidFill>
              <a:latin typeface="Trebuchet MS" pitchFamily="34" charset="0"/>
            </a:endParaRPr>
          </a:p>
          <a:p>
            <a:pPr marL="228600" indent="-182563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r>
              <a:rPr lang="uk-UA" sz="2400">
                <a:solidFill>
                  <a:srgbClr val="404040"/>
                </a:solidFill>
                <a:latin typeface="Trebuchet MS" pitchFamily="34" charset="0"/>
              </a:rPr>
              <a:t>2012 рік – 1 учень отримав свідоцтво з відзнакою</a:t>
            </a:r>
          </a:p>
          <a:p>
            <a:pPr marL="228600" indent="-182563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r>
              <a:rPr lang="uk-UA" sz="2400">
                <a:solidFill>
                  <a:srgbClr val="404040"/>
                </a:solidFill>
                <a:latin typeface="Trebuchet MS" pitchFamily="34" charset="0"/>
              </a:rPr>
              <a:t>2015 рік – 1 учень отримав свідоцтво з відзнакою</a:t>
            </a:r>
          </a:p>
          <a:p>
            <a:pPr marL="228600" indent="-182563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</a:pPr>
            <a:endParaRPr lang="ru-RU" sz="4000">
              <a:solidFill>
                <a:srgbClr val="40404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/>
          </p:cNvSpPr>
          <p:nvPr/>
        </p:nvSpPr>
        <p:spPr bwMode="auto">
          <a:xfrm>
            <a:off x="0" y="0"/>
            <a:ext cx="8697913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19088" indent="-319088" algn="ctr">
              <a:buClr>
                <a:srgbClr val="C3260C"/>
              </a:buClr>
              <a:buSzPct val="128000"/>
              <a:buFont typeface="Georgia" pitchFamily="18" charset="0"/>
              <a:buNone/>
            </a:pPr>
            <a:r>
              <a:rPr lang="ru-RU" sz="2200" b="1">
                <a:solidFill>
                  <a:srgbClr val="FF0000"/>
                </a:solidFill>
                <a:latin typeface="Trebuchet MS" pitchFamily="34" charset="0"/>
              </a:rPr>
              <a:t>   </a:t>
            </a:r>
            <a:r>
              <a:rPr lang="ru-RU" sz="1600">
                <a:solidFill>
                  <a:srgbClr val="FF0000"/>
                </a:solidFill>
                <a:latin typeface="Trebuchet MS" pitchFamily="34" charset="0"/>
              </a:rPr>
              <a:t>ПЕРЕМОЖЕЦЬ ОБЛАСНОГО ЕТАПУ ВСЕУКРАЇНСЬКОГО КОНКУРСУ «КЕНГУРУ» В НОМІНАЦІЇ «МАТЕМАТИКА»</a:t>
            </a:r>
            <a:r>
              <a:rPr lang="ru-RU" sz="2600" b="1">
                <a:latin typeface="Trebuchet MS" pitchFamily="34" charset="0"/>
              </a:rPr>
              <a:t>   </a:t>
            </a:r>
            <a:br>
              <a:rPr lang="ru-RU" sz="2600" b="1">
                <a:latin typeface="Trebuchet MS" pitchFamily="34" charset="0"/>
              </a:rPr>
            </a:br>
            <a:endParaRPr lang="ru-RU" sz="2600" b="1">
              <a:latin typeface="Trebuchet MS" pitchFamily="34" charset="0"/>
            </a:endParaRPr>
          </a:p>
        </p:txBody>
      </p:sp>
      <p:sp>
        <p:nvSpPr>
          <p:cNvPr id="31746" name="Rectangle 5"/>
          <p:cNvSpPr>
            <a:spLocks noChangeArrowheads="1"/>
          </p:cNvSpPr>
          <p:nvPr/>
        </p:nvSpPr>
        <p:spPr bwMode="auto">
          <a:xfrm>
            <a:off x="2268538" y="836613"/>
            <a:ext cx="4310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/>
              <a:t>Сокун Руслан Валерійович  (І місце)</a:t>
            </a:r>
            <a:endParaRPr lang="ru-RU" b="1"/>
          </a:p>
        </p:txBody>
      </p:sp>
      <p:sp>
        <p:nvSpPr>
          <p:cNvPr id="31747" name="Rectangle 2"/>
          <p:cNvSpPr>
            <a:spLocks/>
          </p:cNvSpPr>
          <p:nvPr/>
        </p:nvSpPr>
        <p:spPr bwMode="auto">
          <a:xfrm>
            <a:off x="395288" y="3429000"/>
            <a:ext cx="874871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indent="-319088" algn="ctr">
              <a:buClr>
                <a:srgbClr val="C3260C"/>
              </a:buClr>
              <a:buSzPct val="128000"/>
              <a:buFont typeface="Georgia" pitchFamily="18" charset="0"/>
              <a:buNone/>
            </a:pPr>
            <a:r>
              <a:rPr lang="uk-UA" sz="1600" b="1">
                <a:solidFill>
                  <a:srgbClr val="FF0000"/>
                </a:solidFill>
                <a:latin typeface="Trebuchet MS" pitchFamily="34" charset="0"/>
              </a:rPr>
              <a:t>ПЕРЕМОЖЦІ РАЙОННИХ КОНКУРСІВ “КОБЗАРЕВІ ПЕРЕДЗВОНИ”, “ЛІДЕР РОКУ” </a:t>
            </a:r>
          </a:p>
          <a:p>
            <a:pPr indent="-319088" algn="ctr">
              <a:buClr>
                <a:srgbClr val="C3260C"/>
              </a:buClr>
              <a:buSzPct val="128000"/>
              <a:buFont typeface="Georgia" pitchFamily="18" charset="0"/>
              <a:buNone/>
            </a:pPr>
            <a:r>
              <a:rPr lang="uk-UA" sz="1600" b="1">
                <a:solidFill>
                  <a:srgbClr val="FF0000"/>
                </a:solidFill>
                <a:latin typeface="Trebuchet MS" pitchFamily="34" charset="0"/>
              </a:rPr>
              <a:t>(2013-2015 р.) І – ІІ місця</a:t>
            </a:r>
            <a:r>
              <a:rPr lang="uk-UA" sz="3000" b="1">
                <a:solidFill>
                  <a:srgbClr val="FF0000"/>
                </a:solidFill>
                <a:latin typeface="Trebuchet MS" pitchFamily="34" charset="0"/>
              </a:rPr>
              <a:t> </a:t>
            </a:r>
            <a:endParaRPr lang="ru-RU" sz="30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31748" name="Rectangle 8"/>
          <p:cNvSpPr>
            <a:spLocks noChangeArrowheads="1"/>
          </p:cNvSpPr>
          <p:nvPr/>
        </p:nvSpPr>
        <p:spPr bwMode="auto">
          <a:xfrm>
            <a:off x="755650" y="3933825"/>
            <a:ext cx="8074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/>
              <a:t>Павленко Андрій Романович                  Зборщик Ельвіра Максимівна</a:t>
            </a:r>
            <a:endParaRPr lang="ru-RU" b="1"/>
          </a:p>
        </p:txBody>
      </p:sp>
      <p:pic>
        <p:nvPicPr>
          <p:cNvPr id="10" name="Picture 9" descr="P2207273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t="4709" r="30918" b="24648"/>
          <a:stretch>
            <a:fillRect/>
          </a:stretch>
        </p:blipFill>
        <p:spPr bwMode="auto">
          <a:xfrm>
            <a:off x="6084168" y="4365104"/>
            <a:ext cx="1839121" cy="22911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750" name="Picture 7" descr="ш45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4365625"/>
            <a:ext cx="22320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8" descr="image (3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1196975"/>
            <a:ext cx="1152773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/>
          </p:cNvSpPr>
          <p:nvPr/>
        </p:nvSpPr>
        <p:spPr bwMode="auto">
          <a:xfrm>
            <a:off x="900113" y="908050"/>
            <a:ext cx="751998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19088" indent="-319088" algn="ctr">
              <a:buClr>
                <a:srgbClr val="C3260C"/>
              </a:buClr>
              <a:buSzPct val="128000"/>
              <a:buFont typeface="Georgia" pitchFamily="18" charset="0"/>
              <a:buNone/>
            </a:pPr>
            <a:r>
              <a:rPr lang="uk-UA" sz="2400" b="1">
                <a:solidFill>
                  <a:srgbClr val="FF0000"/>
                </a:solidFill>
                <a:latin typeface="Trebuchet MS" pitchFamily="34" charset="0"/>
              </a:rPr>
              <a:t>РЕЗУЛЬТАТИВНІСТЬ УЧАСТІ </a:t>
            </a:r>
            <a:br>
              <a:rPr lang="uk-UA" sz="2400" b="1">
                <a:solidFill>
                  <a:srgbClr val="FF0000"/>
                </a:solidFill>
                <a:latin typeface="Trebuchet MS" pitchFamily="34" charset="0"/>
              </a:rPr>
            </a:br>
            <a:r>
              <a:rPr lang="uk-UA" sz="2400" b="1">
                <a:solidFill>
                  <a:srgbClr val="FF0000"/>
                </a:solidFill>
                <a:latin typeface="Trebuchet MS" pitchFamily="34" charset="0"/>
              </a:rPr>
              <a:t>У РАЙОННИХ ЕТАПАХ РІЗНИХ КОНКУРСІВ</a:t>
            </a:r>
            <a:br>
              <a:rPr lang="uk-UA" sz="2400" b="1">
                <a:solidFill>
                  <a:srgbClr val="FF0000"/>
                </a:solidFill>
                <a:latin typeface="Trebuchet MS" pitchFamily="34" charset="0"/>
              </a:rPr>
            </a:br>
            <a:r>
              <a:rPr lang="uk-UA" sz="4400" b="1">
                <a:latin typeface="Trebuchet MS" pitchFamily="34" charset="0"/>
              </a:rPr>
              <a:t/>
            </a:r>
            <a:br>
              <a:rPr lang="uk-UA" sz="4400" b="1">
                <a:latin typeface="Trebuchet MS" pitchFamily="34" charset="0"/>
              </a:rPr>
            </a:br>
            <a:endParaRPr lang="uk-UA" sz="4400" b="1">
              <a:latin typeface="Trebuchet MS" pitchFamily="34" charset="0"/>
            </a:endParaRPr>
          </a:p>
        </p:txBody>
      </p:sp>
      <p:graphicFrame>
        <p:nvGraphicFramePr>
          <p:cNvPr id="27770" name="Group 122"/>
          <p:cNvGraphicFramePr>
            <a:graphicFrameLocks noGrp="1"/>
          </p:cNvGraphicFramePr>
          <p:nvPr>
            <p:ph/>
          </p:nvPr>
        </p:nvGraphicFramePr>
        <p:xfrm>
          <a:off x="323850" y="1557338"/>
          <a:ext cx="8642350" cy="4392615"/>
        </p:xfrm>
        <a:graphic>
          <a:graphicData uri="http://schemas.openxmlformats.org/drawingml/2006/table">
            <a:tbl>
              <a:tblPr/>
              <a:tblGrid>
                <a:gridCol w="962025"/>
                <a:gridCol w="854075"/>
                <a:gridCol w="852488"/>
                <a:gridCol w="855662"/>
                <a:gridCol w="852488"/>
                <a:gridCol w="854075"/>
                <a:gridCol w="850900"/>
                <a:gridCol w="852487"/>
                <a:gridCol w="858838"/>
                <a:gridCol w="849312"/>
              </a:tblGrid>
              <a:tr h="12795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Рік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Конкурс ім.П.Яцика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Творчі конкурси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</a:rPr>
                        <a:t>Конкурс ім.Шевченка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0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І 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ІІ 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ІІІ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І 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ІІ 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ІІІ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І 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ІІ 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ІІІ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2012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2013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2014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2015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83573" marR="835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Заголовок 1"/>
          <p:cNvSpPr>
            <a:spLocks/>
          </p:cNvSpPr>
          <p:nvPr/>
        </p:nvSpPr>
        <p:spPr bwMode="auto">
          <a:xfrm>
            <a:off x="539750" y="333375"/>
            <a:ext cx="75215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19088" indent="-319088" algn="r">
              <a:buClr>
                <a:srgbClr val="C3260C"/>
              </a:buClr>
              <a:buSzPct val="128000"/>
              <a:buFont typeface="Georgia" pitchFamily="18" charset="0"/>
              <a:buNone/>
            </a:pPr>
            <a:r>
              <a:rPr lang="uk-UA" sz="2200" b="1">
                <a:solidFill>
                  <a:srgbClr val="FF0000"/>
                </a:solidFill>
                <a:latin typeface="Trebuchet MS" pitchFamily="34" charset="0"/>
              </a:rPr>
              <a:t>ПРАЦЕВЛАШТУВАННЯ ВИПУСКНИКІВ ШКОЛИ</a:t>
            </a:r>
            <a:endParaRPr lang="ru-RU" sz="2200" b="1">
              <a:solidFill>
                <a:srgbClr val="FF0000"/>
              </a:solidFill>
              <a:latin typeface="Trebuchet MS" pitchFamily="34" charset="0"/>
            </a:endParaRPr>
          </a:p>
        </p:txBody>
      </p:sp>
      <p:graphicFrame>
        <p:nvGraphicFramePr>
          <p:cNvPr id="38917" name="Объект 3"/>
          <p:cNvGraphicFramePr>
            <a:graphicFrameLocks/>
          </p:cNvGraphicFramePr>
          <p:nvPr>
            <p:ph/>
          </p:nvPr>
        </p:nvGraphicFramePr>
        <p:xfrm>
          <a:off x="1187450" y="1484313"/>
          <a:ext cx="7162800" cy="4210050"/>
        </p:xfrm>
        <a:graphic>
          <a:graphicData uri="http://schemas.openxmlformats.org/presentationml/2006/ole">
            <p:oleObj spid="_x0000_s38917" name="Диаграмма" r:id="rId3" imgW="7534351" imgH="3819449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31640" y="1268760"/>
            <a:ext cx="7344816" cy="3816424"/>
          </a:xfrm>
        </p:spPr>
        <p:txBody>
          <a:bodyPr/>
          <a:lstStyle/>
          <a:p>
            <a:pPr marL="0" indent="0" algn="l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sz="3200" dirty="0" smtClean="0">
                <a:solidFill>
                  <a:srgbClr val="00B0F0"/>
                </a:solidFill>
              </a:rPr>
              <a:t>«... </a:t>
            </a:r>
            <a:r>
              <a:rPr lang="uk-UA" sz="3200" dirty="0">
                <a:solidFill>
                  <a:srgbClr val="00B0F0"/>
                </a:solidFill>
              </a:rPr>
              <a:t>н</a:t>
            </a:r>
            <a:r>
              <a:rPr lang="uk-UA" sz="3200" dirty="0" smtClean="0">
                <a:solidFill>
                  <a:srgbClr val="00B0F0"/>
                </a:solidFill>
              </a:rPr>
              <a:t>айдосвідченіший педагог ніколи не повенен спинятися на досягнутому, бо якщо немає руху вперед, то неминуче починається відставання»</a:t>
            </a:r>
            <a:br>
              <a:rPr lang="uk-UA" sz="3200" dirty="0" smtClean="0">
                <a:solidFill>
                  <a:srgbClr val="00B0F0"/>
                </a:solidFill>
              </a:rPr>
            </a:br>
            <a:r>
              <a:rPr lang="uk-UA" sz="3200" dirty="0" smtClean="0">
                <a:solidFill>
                  <a:srgbClr val="00B0F0"/>
                </a:solidFill>
              </a:rPr>
              <a:t>			В.О. Сухомлинський</a:t>
            </a:r>
            <a:endParaRPr lang="ru-RU" sz="3200" dirty="0">
              <a:solidFill>
                <a:srgbClr val="00B0F0"/>
              </a:solidFill>
            </a:endParaRPr>
          </a:p>
        </p:txBody>
      </p:sp>
      <p:pic>
        <p:nvPicPr>
          <p:cNvPr id="39938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0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резентация-укр-15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Презентация-укр-15</Template>
  <TotalTime>326</TotalTime>
  <Words>732</Words>
  <Application>Microsoft Office PowerPoint</Application>
  <PresentationFormat>Экран (4:3)</PresentationFormat>
  <Paragraphs>124</Paragraphs>
  <Slides>16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Презентация-укр-15</vt:lpstr>
      <vt:lpstr>Диаграмма</vt:lpstr>
      <vt:lpstr>Портфоліо</vt:lpstr>
      <vt:lpstr>Слайд 2</vt:lpstr>
      <vt:lpstr>Слайд 3</vt:lpstr>
      <vt:lpstr>Пріорітети та принципи діяльності</vt:lpstr>
      <vt:lpstr>Основні задачі у роботі  з педагогічними кадрами</vt:lpstr>
      <vt:lpstr>Методична діяльність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«... найдосвідченіший педагог ніколи не повенен спинятися на досягнутому, бо якщо немає руху вперед, то неминуче починається відставання»    В.О. Сухомлинський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Портфоліо</dc:title>
  <dc:creator>User</dc:creator>
  <cp:lastModifiedBy>Елена</cp:lastModifiedBy>
  <cp:revision>61</cp:revision>
  <cp:lastPrinted>2014-02-07T07:32:03Z</cp:lastPrinted>
  <dcterms:created xsi:type="dcterms:W3CDTF">2014-02-01T12:26:27Z</dcterms:created>
  <dcterms:modified xsi:type="dcterms:W3CDTF">2016-01-25T16:22:42Z</dcterms:modified>
</cp:coreProperties>
</file>